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98" r:id="rId3"/>
    <p:sldId id="335" r:id="rId4"/>
    <p:sldId id="324" r:id="rId5"/>
    <p:sldId id="337" r:id="rId6"/>
    <p:sldId id="361" r:id="rId7"/>
    <p:sldId id="339" r:id="rId8"/>
    <p:sldId id="362" r:id="rId9"/>
    <p:sldId id="331" r:id="rId1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138189"/>
    <a:srgbClr val="14444F"/>
    <a:srgbClr val="009999"/>
    <a:srgbClr val="429AA1"/>
    <a:srgbClr val="161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2165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34a380e4-519d-407b-9362-063299da57ff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06af6dcb-1816-47f9-beda-91f7329f8abe\&#1060;9_&#1057;&#1088;&#1072;&#1074;&#1085;&#1077;&#1085;&#1080;&#1077;%20&#1086;&#1090;&#1084;&#1077;&#1090;&#1086;&#1082;%20&#1089;%20&#1086;&#1090;&#1084;&#1077;&#1090;&#1082;&#1072;&#1084;&#1080;%20&#1087;&#1086;%20&#1078;&#1091;&#1088;&#1085;&#1072;&#1083;&#1091;%20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'ОМ 4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'ОМ 4 Статистика по отметкам'!$A$8:$A$44</c15:sqref>
                  </c15:fullRef>
                </c:ext>
              </c:extLst>
              <c:f>'ОМ 4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'ОМ 4 Статистика по отметкам'!$B$8:$B$44</c15:sqref>
                  </c15:fullRef>
                </c:ext>
              </c:extLst>
              <c:f>'ОМ 4 Статистика по отметкам'!$B$9:$B$44</c:f>
              <c:numCache>
                <c:formatCode>General</c:formatCode>
                <c:ptCount val="36"/>
                <c:pt idx="0">
                  <c:v>0.83</c:v>
                </c:pt>
                <c:pt idx="1">
                  <c:v>0.89</c:v>
                </c:pt>
                <c:pt idx="2">
                  <c:v>0</c:v>
                </c:pt>
                <c:pt idx="3">
                  <c:v>1.4</c:v>
                </c:pt>
                <c:pt idx="4">
                  <c:v>0.42</c:v>
                </c:pt>
                <c:pt idx="5">
                  <c:v>0</c:v>
                </c:pt>
                <c:pt idx="6">
                  <c:v>0</c:v>
                </c:pt>
                <c:pt idx="7">
                  <c:v>1.2</c:v>
                </c:pt>
                <c:pt idx="8">
                  <c:v>0</c:v>
                </c:pt>
                <c:pt idx="9">
                  <c:v>0</c:v>
                </c:pt>
                <c:pt idx="10">
                  <c:v>0.73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2.56</c:v>
                </c:pt>
                <c:pt idx="16">
                  <c:v>1.1599999999999999</c:v>
                </c:pt>
                <c:pt idx="17">
                  <c:v>0</c:v>
                </c:pt>
                <c:pt idx="18">
                  <c:v>1.04</c:v>
                </c:pt>
                <c:pt idx="19">
                  <c:v>0</c:v>
                </c:pt>
                <c:pt idx="20">
                  <c:v>0.94</c:v>
                </c:pt>
                <c:pt idx="21">
                  <c:v>0.34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2.52</c:v>
                </c:pt>
                <c:pt idx="28">
                  <c:v>0</c:v>
                </c:pt>
                <c:pt idx="29">
                  <c:v>0.83</c:v>
                </c:pt>
                <c:pt idx="30">
                  <c:v>1.02</c:v>
                </c:pt>
                <c:pt idx="31">
                  <c:v>0</c:v>
                </c:pt>
                <c:pt idx="32">
                  <c:v>1.38</c:v>
                </c:pt>
                <c:pt idx="33">
                  <c:v>0.72</c:v>
                </c:pt>
                <c:pt idx="34">
                  <c:v>0</c:v>
                </c:pt>
                <c:pt idx="3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AC-486D-993A-07ACA7C07621}"/>
            </c:ext>
          </c:extLst>
        </c:ser>
        <c:ser>
          <c:idx val="1"/>
          <c:order val="1"/>
          <c:tx>
            <c:strRef>
              <c:f>'ОМ 4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'ОМ 4 Статистика по отметкам'!$A$8:$A$44</c15:sqref>
                  </c15:fullRef>
                </c:ext>
              </c:extLst>
              <c:f>'ОМ 4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'ОМ 4 Статистика по отметкам'!$C$8:$C$44</c15:sqref>
                  </c15:fullRef>
                </c:ext>
              </c:extLst>
              <c:f>'ОМ 4 Статистика по отметкам'!$C$9:$C$44</c:f>
              <c:numCache>
                <c:formatCode>General</c:formatCode>
                <c:ptCount val="36"/>
                <c:pt idx="0">
                  <c:v>16.96</c:v>
                </c:pt>
                <c:pt idx="1">
                  <c:v>20.98</c:v>
                </c:pt>
                <c:pt idx="2">
                  <c:v>28.57</c:v>
                </c:pt>
                <c:pt idx="3">
                  <c:v>18.18</c:v>
                </c:pt>
                <c:pt idx="4">
                  <c:v>20.88</c:v>
                </c:pt>
                <c:pt idx="5">
                  <c:v>30.51</c:v>
                </c:pt>
                <c:pt idx="6">
                  <c:v>16.420000000000002</c:v>
                </c:pt>
                <c:pt idx="7">
                  <c:v>22.89</c:v>
                </c:pt>
                <c:pt idx="8">
                  <c:v>10</c:v>
                </c:pt>
                <c:pt idx="9">
                  <c:v>0</c:v>
                </c:pt>
                <c:pt idx="10">
                  <c:v>24.09</c:v>
                </c:pt>
                <c:pt idx="11">
                  <c:v>45.16</c:v>
                </c:pt>
                <c:pt idx="12">
                  <c:v>29.69</c:v>
                </c:pt>
                <c:pt idx="13">
                  <c:v>14.29</c:v>
                </c:pt>
                <c:pt idx="14">
                  <c:v>21.05</c:v>
                </c:pt>
                <c:pt idx="15">
                  <c:v>32.049999999999997</c:v>
                </c:pt>
                <c:pt idx="16">
                  <c:v>17.440000000000001</c:v>
                </c:pt>
                <c:pt idx="17">
                  <c:v>9.09</c:v>
                </c:pt>
                <c:pt idx="18">
                  <c:v>19.79</c:v>
                </c:pt>
                <c:pt idx="19">
                  <c:v>30.09</c:v>
                </c:pt>
                <c:pt idx="20">
                  <c:v>31.46</c:v>
                </c:pt>
                <c:pt idx="21">
                  <c:v>21.56</c:v>
                </c:pt>
                <c:pt idx="22">
                  <c:v>45.24</c:v>
                </c:pt>
                <c:pt idx="23">
                  <c:v>12.22</c:v>
                </c:pt>
                <c:pt idx="24">
                  <c:v>35.229999999999997</c:v>
                </c:pt>
                <c:pt idx="25">
                  <c:v>9.76</c:v>
                </c:pt>
                <c:pt idx="26">
                  <c:v>41.67</c:v>
                </c:pt>
                <c:pt idx="27">
                  <c:v>11.95</c:v>
                </c:pt>
                <c:pt idx="28">
                  <c:v>20.41</c:v>
                </c:pt>
                <c:pt idx="29">
                  <c:v>23.75</c:v>
                </c:pt>
                <c:pt idx="30">
                  <c:v>23.47</c:v>
                </c:pt>
                <c:pt idx="31">
                  <c:v>14.06</c:v>
                </c:pt>
                <c:pt idx="32">
                  <c:v>23.34</c:v>
                </c:pt>
                <c:pt idx="33">
                  <c:v>35.25</c:v>
                </c:pt>
                <c:pt idx="34">
                  <c:v>16.03</c:v>
                </c:pt>
                <c:pt idx="35">
                  <c:v>7.61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AC-486D-993A-07ACA7C07621}"/>
            </c:ext>
          </c:extLst>
        </c:ser>
        <c:ser>
          <c:idx val="2"/>
          <c:order val="2"/>
          <c:tx>
            <c:strRef>
              <c:f>'ОМ 4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'ОМ 4 Статистика по отметкам'!$A$8:$A$44</c15:sqref>
                  </c15:fullRef>
                </c:ext>
              </c:extLst>
              <c:f>'ОМ 4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'ОМ 4 Статистика по отметкам'!$D$8:$D$44</c15:sqref>
                  </c15:fullRef>
                </c:ext>
              </c:extLst>
              <c:f>'ОМ 4 Статистика по отметкам'!$D$9:$D$44</c:f>
              <c:numCache>
                <c:formatCode>General</c:formatCode>
                <c:ptCount val="36"/>
                <c:pt idx="0">
                  <c:v>54.81</c:v>
                </c:pt>
                <c:pt idx="1">
                  <c:v>56.41</c:v>
                </c:pt>
                <c:pt idx="2">
                  <c:v>60.71</c:v>
                </c:pt>
                <c:pt idx="3">
                  <c:v>55.48</c:v>
                </c:pt>
                <c:pt idx="4">
                  <c:v>55.74</c:v>
                </c:pt>
                <c:pt idx="5">
                  <c:v>52.54</c:v>
                </c:pt>
                <c:pt idx="6">
                  <c:v>67.16</c:v>
                </c:pt>
                <c:pt idx="7">
                  <c:v>51.81</c:v>
                </c:pt>
                <c:pt idx="8">
                  <c:v>55</c:v>
                </c:pt>
                <c:pt idx="9">
                  <c:v>28.57</c:v>
                </c:pt>
                <c:pt idx="10">
                  <c:v>51.82</c:v>
                </c:pt>
                <c:pt idx="11">
                  <c:v>35.479999999999997</c:v>
                </c:pt>
                <c:pt idx="12">
                  <c:v>57.81</c:v>
                </c:pt>
                <c:pt idx="13">
                  <c:v>63.35</c:v>
                </c:pt>
                <c:pt idx="14">
                  <c:v>73.680000000000007</c:v>
                </c:pt>
                <c:pt idx="15">
                  <c:v>55.13</c:v>
                </c:pt>
                <c:pt idx="16">
                  <c:v>63.95</c:v>
                </c:pt>
                <c:pt idx="17">
                  <c:v>76.77</c:v>
                </c:pt>
                <c:pt idx="18">
                  <c:v>64.58</c:v>
                </c:pt>
                <c:pt idx="19">
                  <c:v>56.64</c:v>
                </c:pt>
                <c:pt idx="20">
                  <c:v>50.23</c:v>
                </c:pt>
                <c:pt idx="21">
                  <c:v>56.88</c:v>
                </c:pt>
                <c:pt idx="22">
                  <c:v>42.86</c:v>
                </c:pt>
                <c:pt idx="23">
                  <c:v>63.33</c:v>
                </c:pt>
                <c:pt idx="24">
                  <c:v>40.909999999999997</c:v>
                </c:pt>
                <c:pt idx="25">
                  <c:v>80.489999999999995</c:v>
                </c:pt>
                <c:pt idx="26">
                  <c:v>58.33</c:v>
                </c:pt>
                <c:pt idx="27">
                  <c:v>64.150000000000006</c:v>
                </c:pt>
                <c:pt idx="28">
                  <c:v>32.65</c:v>
                </c:pt>
                <c:pt idx="29">
                  <c:v>58.33</c:v>
                </c:pt>
                <c:pt idx="30">
                  <c:v>58.16</c:v>
                </c:pt>
                <c:pt idx="31">
                  <c:v>64.06</c:v>
                </c:pt>
                <c:pt idx="32">
                  <c:v>57.87</c:v>
                </c:pt>
                <c:pt idx="33">
                  <c:v>51.08</c:v>
                </c:pt>
                <c:pt idx="34">
                  <c:v>58.78</c:v>
                </c:pt>
                <c:pt idx="35">
                  <c:v>34.78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AC-486D-993A-07ACA7C07621}"/>
            </c:ext>
          </c:extLst>
        </c:ser>
        <c:ser>
          <c:idx val="3"/>
          <c:order val="3"/>
          <c:tx>
            <c:strRef>
              <c:f>'ОМ 4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extLst>
                <c:ext xmlns:c15="http://schemas.microsoft.com/office/drawing/2012/chart" uri="{02D57815-91ED-43cb-92C2-25804820EDAC}">
                  <c15:fullRef>
                    <c15:sqref>'ОМ 4 Статистика по отметкам'!$A$8:$A$44</c15:sqref>
                  </c15:fullRef>
                </c:ext>
              </c:extLst>
              <c:f>'ОМ 4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extLst>
                <c:ext xmlns:c15="http://schemas.microsoft.com/office/drawing/2012/chart" uri="{02D57815-91ED-43cb-92C2-25804820EDAC}">
                  <c15:fullRef>
                    <c15:sqref>'ОМ 4 Статистика по отметкам'!$E$8:$E$44</c15:sqref>
                  </c15:fullRef>
                </c:ext>
              </c:extLst>
              <c:f>'ОМ 4 Статистика по отметкам'!$E$9:$E$44</c:f>
              <c:numCache>
                <c:formatCode>General</c:formatCode>
                <c:ptCount val="36"/>
                <c:pt idx="0">
                  <c:v>27.4</c:v>
                </c:pt>
                <c:pt idx="1">
                  <c:v>21.71</c:v>
                </c:pt>
                <c:pt idx="2">
                  <c:v>10.71</c:v>
                </c:pt>
                <c:pt idx="3">
                  <c:v>24.94</c:v>
                </c:pt>
                <c:pt idx="4">
                  <c:v>22.96</c:v>
                </c:pt>
                <c:pt idx="5">
                  <c:v>16.95</c:v>
                </c:pt>
                <c:pt idx="6">
                  <c:v>16.420000000000002</c:v>
                </c:pt>
                <c:pt idx="7">
                  <c:v>24.1</c:v>
                </c:pt>
                <c:pt idx="8">
                  <c:v>35</c:v>
                </c:pt>
                <c:pt idx="9">
                  <c:v>71.430000000000007</c:v>
                </c:pt>
                <c:pt idx="10">
                  <c:v>23.36</c:v>
                </c:pt>
                <c:pt idx="11">
                  <c:v>19.350000000000001</c:v>
                </c:pt>
                <c:pt idx="12">
                  <c:v>12.5</c:v>
                </c:pt>
                <c:pt idx="13">
                  <c:v>22.36</c:v>
                </c:pt>
                <c:pt idx="14">
                  <c:v>5.26</c:v>
                </c:pt>
                <c:pt idx="15">
                  <c:v>10.26</c:v>
                </c:pt>
                <c:pt idx="16">
                  <c:v>17.440000000000001</c:v>
                </c:pt>
                <c:pt idx="17">
                  <c:v>14.14</c:v>
                </c:pt>
                <c:pt idx="18">
                  <c:v>14.58</c:v>
                </c:pt>
                <c:pt idx="19">
                  <c:v>13.27</c:v>
                </c:pt>
                <c:pt idx="20">
                  <c:v>17.37</c:v>
                </c:pt>
                <c:pt idx="21">
                  <c:v>21.22</c:v>
                </c:pt>
                <c:pt idx="22">
                  <c:v>11.9</c:v>
                </c:pt>
                <c:pt idx="23">
                  <c:v>24.44</c:v>
                </c:pt>
                <c:pt idx="24">
                  <c:v>23.86</c:v>
                </c:pt>
                <c:pt idx="25">
                  <c:v>9.76</c:v>
                </c:pt>
                <c:pt idx="26">
                  <c:v>0</c:v>
                </c:pt>
                <c:pt idx="27">
                  <c:v>21.38</c:v>
                </c:pt>
                <c:pt idx="28">
                  <c:v>46.94</c:v>
                </c:pt>
                <c:pt idx="29">
                  <c:v>17.079999999999998</c:v>
                </c:pt>
                <c:pt idx="30">
                  <c:v>17.350000000000001</c:v>
                </c:pt>
                <c:pt idx="31">
                  <c:v>21.88</c:v>
                </c:pt>
                <c:pt idx="32">
                  <c:v>17.399999999999999</c:v>
                </c:pt>
                <c:pt idx="33">
                  <c:v>12.95</c:v>
                </c:pt>
                <c:pt idx="34">
                  <c:v>25.19</c:v>
                </c:pt>
                <c:pt idx="35">
                  <c:v>57.61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5AC-486D-993A-07ACA7C0762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844350128"/>
        <c:axId val="837550432"/>
      </c:barChart>
      <c:catAx>
        <c:axId val="8443501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7550432"/>
        <c:crosses val="autoZero"/>
        <c:auto val="1"/>
        <c:lblAlgn val="ctr"/>
        <c:lblOffset val="100"/>
        <c:noMultiLvlLbl val="0"/>
      </c:catAx>
      <c:valAx>
        <c:axId val="83755043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4350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'ОМ 4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'ОМ 4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'ОМ 4 Сравнение отметок с отметк'!$B$9:$B$44</c:f>
              <c:numCache>
                <c:formatCode>General</c:formatCode>
                <c:ptCount val="36"/>
                <c:pt idx="0">
                  <c:v>13.52</c:v>
                </c:pt>
                <c:pt idx="1">
                  <c:v>12.24</c:v>
                </c:pt>
                <c:pt idx="2">
                  <c:v>34.549999999999997</c:v>
                </c:pt>
                <c:pt idx="3">
                  <c:v>17.43</c:v>
                </c:pt>
                <c:pt idx="4">
                  <c:v>3.26</c:v>
                </c:pt>
                <c:pt idx="5">
                  <c:v>6.78</c:v>
                </c:pt>
                <c:pt idx="6">
                  <c:v>10.45</c:v>
                </c:pt>
                <c:pt idx="7">
                  <c:v>12.31</c:v>
                </c:pt>
                <c:pt idx="8">
                  <c:v>15</c:v>
                </c:pt>
                <c:pt idx="9">
                  <c:v>0</c:v>
                </c:pt>
                <c:pt idx="10">
                  <c:v>4.38</c:v>
                </c:pt>
                <c:pt idx="11">
                  <c:v>0</c:v>
                </c:pt>
                <c:pt idx="12">
                  <c:v>25</c:v>
                </c:pt>
                <c:pt idx="13">
                  <c:v>13.66</c:v>
                </c:pt>
                <c:pt idx="14">
                  <c:v>10.53</c:v>
                </c:pt>
                <c:pt idx="15">
                  <c:v>11.54</c:v>
                </c:pt>
                <c:pt idx="16">
                  <c:v>9.3000000000000007</c:v>
                </c:pt>
                <c:pt idx="17">
                  <c:v>8.08</c:v>
                </c:pt>
                <c:pt idx="18">
                  <c:v>11.46</c:v>
                </c:pt>
                <c:pt idx="19">
                  <c:v>5.31</c:v>
                </c:pt>
                <c:pt idx="20">
                  <c:v>13.21</c:v>
                </c:pt>
                <c:pt idx="21">
                  <c:v>11.54</c:v>
                </c:pt>
                <c:pt idx="22">
                  <c:v>0</c:v>
                </c:pt>
                <c:pt idx="23">
                  <c:v>16.670000000000002</c:v>
                </c:pt>
                <c:pt idx="24">
                  <c:v>4.5999999999999996</c:v>
                </c:pt>
                <c:pt idx="25">
                  <c:v>4.88</c:v>
                </c:pt>
                <c:pt idx="26">
                  <c:v>0</c:v>
                </c:pt>
                <c:pt idx="27">
                  <c:v>18.239999999999998</c:v>
                </c:pt>
                <c:pt idx="28">
                  <c:v>0</c:v>
                </c:pt>
                <c:pt idx="29">
                  <c:v>11.67</c:v>
                </c:pt>
                <c:pt idx="30">
                  <c:v>7.14</c:v>
                </c:pt>
                <c:pt idx="31">
                  <c:v>1.56</c:v>
                </c:pt>
                <c:pt idx="32">
                  <c:v>10.01</c:v>
                </c:pt>
                <c:pt idx="33">
                  <c:v>12.32</c:v>
                </c:pt>
                <c:pt idx="34">
                  <c:v>6.11</c:v>
                </c:pt>
                <c:pt idx="35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0B-4652-970B-380CB474054F}"/>
            </c:ext>
          </c:extLst>
        </c:ser>
        <c:ser>
          <c:idx val="1"/>
          <c:order val="1"/>
          <c:tx>
            <c:strRef>
              <c:f>'ОМ 4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'ОМ 4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'ОМ 4 Сравнение отметок с отметк'!$C$9:$C$44</c:f>
              <c:numCache>
                <c:formatCode>General</c:formatCode>
                <c:ptCount val="36"/>
                <c:pt idx="0">
                  <c:v>72.510000000000005</c:v>
                </c:pt>
                <c:pt idx="1">
                  <c:v>72.77</c:v>
                </c:pt>
                <c:pt idx="2">
                  <c:v>52.73</c:v>
                </c:pt>
                <c:pt idx="3">
                  <c:v>69.209999999999994</c:v>
                </c:pt>
                <c:pt idx="4">
                  <c:v>85</c:v>
                </c:pt>
                <c:pt idx="5">
                  <c:v>88.14</c:v>
                </c:pt>
                <c:pt idx="6">
                  <c:v>74.63</c:v>
                </c:pt>
                <c:pt idx="7">
                  <c:v>75.38</c:v>
                </c:pt>
                <c:pt idx="8">
                  <c:v>75</c:v>
                </c:pt>
                <c:pt idx="9">
                  <c:v>100</c:v>
                </c:pt>
                <c:pt idx="10">
                  <c:v>86.86</c:v>
                </c:pt>
                <c:pt idx="11">
                  <c:v>96.77</c:v>
                </c:pt>
                <c:pt idx="12">
                  <c:v>70.31</c:v>
                </c:pt>
                <c:pt idx="13">
                  <c:v>71.430000000000007</c:v>
                </c:pt>
                <c:pt idx="14">
                  <c:v>84.21</c:v>
                </c:pt>
                <c:pt idx="15">
                  <c:v>73.08</c:v>
                </c:pt>
                <c:pt idx="16">
                  <c:v>77.91</c:v>
                </c:pt>
                <c:pt idx="17">
                  <c:v>69.7</c:v>
                </c:pt>
                <c:pt idx="18">
                  <c:v>57.29</c:v>
                </c:pt>
                <c:pt idx="19">
                  <c:v>82.3</c:v>
                </c:pt>
                <c:pt idx="20">
                  <c:v>76.42</c:v>
                </c:pt>
                <c:pt idx="21">
                  <c:v>72.62</c:v>
                </c:pt>
                <c:pt idx="22">
                  <c:v>62.5</c:v>
                </c:pt>
                <c:pt idx="23">
                  <c:v>58.89</c:v>
                </c:pt>
                <c:pt idx="24">
                  <c:v>81.61</c:v>
                </c:pt>
                <c:pt idx="25">
                  <c:v>90.24</c:v>
                </c:pt>
                <c:pt idx="26">
                  <c:v>100</c:v>
                </c:pt>
                <c:pt idx="27">
                  <c:v>70.44</c:v>
                </c:pt>
                <c:pt idx="28">
                  <c:v>48.98</c:v>
                </c:pt>
                <c:pt idx="29">
                  <c:v>75.42</c:v>
                </c:pt>
                <c:pt idx="30">
                  <c:v>79.59</c:v>
                </c:pt>
                <c:pt idx="31">
                  <c:v>84.38</c:v>
                </c:pt>
                <c:pt idx="32">
                  <c:v>74.05</c:v>
                </c:pt>
                <c:pt idx="33">
                  <c:v>69.569999999999993</c:v>
                </c:pt>
                <c:pt idx="34">
                  <c:v>61.83</c:v>
                </c:pt>
                <c:pt idx="35">
                  <c:v>45.83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0B-4652-970B-380CB474054F}"/>
            </c:ext>
          </c:extLst>
        </c:ser>
        <c:ser>
          <c:idx val="2"/>
          <c:order val="2"/>
          <c:tx>
            <c:strRef>
              <c:f>'ОМ 4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'ОМ 4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'ОМ 4 Сравнение отметок с отметк'!$D$9:$D$44</c:f>
              <c:numCache>
                <c:formatCode>General</c:formatCode>
                <c:ptCount val="36"/>
                <c:pt idx="0">
                  <c:v>13.97</c:v>
                </c:pt>
                <c:pt idx="1">
                  <c:v>14.99</c:v>
                </c:pt>
                <c:pt idx="2">
                  <c:v>12.73</c:v>
                </c:pt>
                <c:pt idx="3">
                  <c:v>13.36</c:v>
                </c:pt>
                <c:pt idx="4">
                  <c:v>11.74</c:v>
                </c:pt>
                <c:pt idx="5">
                  <c:v>5.08</c:v>
                </c:pt>
                <c:pt idx="6">
                  <c:v>14.93</c:v>
                </c:pt>
                <c:pt idx="7">
                  <c:v>12.31</c:v>
                </c:pt>
                <c:pt idx="8">
                  <c:v>10</c:v>
                </c:pt>
                <c:pt idx="9">
                  <c:v>0</c:v>
                </c:pt>
                <c:pt idx="10">
                  <c:v>8.76</c:v>
                </c:pt>
                <c:pt idx="11">
                  <c:v>3.23</c:v>
                </c:pt>
                <c:pt idx="12">
                  <c:v>4.6900000000000004</c:v>
                </c:pt>
                <c:pt idx="13">
                  <c:v>14.91</c:v>
                </c:pt>
                <c:pt idx="14">
                  <c:v>5.26</c:v>
                </c:pt>
                <c:pt idx="15">
                  <c:v>15.38</c:v>
                </c:pt>
                <c:pt idx="16">
                  <c:v>12.79</c:v>
                </c:pt>
                <c:pt idx="17">
                  <c:v>22.22</c:v>
                </c:pt>
                <c:pt idx="18">
                  <c:v>31.25</c:v>
                </c:pt>
                <c:pt idx="19">
                  <c:v>12.39</c:v>
                </c:pt>
                <c:pt idx="20">
                  <c:v>10.38</c:v>
                </c:pt>
                <c:pt idx="21">
                  <c:v>15.84</c:v>
                </c:pt>
                <c:pt idx="22">
                  <c:v>37.5</c:v>
                </c:pt>
                <c:pt idx="23">
                  <c:v>24.44</c:v>
                </c:pt>
                <c:pt idx="24">
                  <c:v>13.79</c:v>
                </c:pt>
                <c:pt idx="25">
                  <c:v>4.88</c:v>
                </c:pt>
                <c:pt idx="26">
                  <c:v>0</c:v>
                </c:pt>
                <c:pt idx="27">
                  <c:v>11.32</c:v>
                </c:pt>
                <c:pt idx="28">
                  <c:v>51.02</c:v>
                </c:pt>
                <c:pt idx="29">
                  <c:v>12.92</c:v>
                </c:pt>
                <c:pt idx="30">
                  <c:v>13.27</c:v>
                </c:pt>
                <c:pt idx="31">
                  <c:v>14.06</c:v>
                </c:pt>
                <c:pt idx="32">
                  <c:v>15.94</c:v>
                </c:pt>
                <c:pt idx="33">
                  <c:v>18.12</c:v>
                </c:pt>
                <c:pt idx="34">
                  <c:v>32.06</c:v>
                </c:pt>
                <c:pt idx="35">
                  <c:v>41.67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0B-4652-970B-380CB474054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93146832"/>
        <c:axId val="1392904672"/>
      </c:barChart>
      <c:catAx>
        <c:axId val="1393146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2904672"/>
        <c:crosses val="autoZero"/>
        <c:auto val="1"/>
        <c:lblAlgn val="ctr"/>
        <c:lblOffset val="100"/>
        <c:noMultiLvlLbl val="0"/>
      </c:catAx>
      <c:valAx>
        <c:axId val="1392904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93146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71A82C1-5FFE-99FC-44F7-8EBF2B1B98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B3D208-D754-2459-EAA9-83F5DB9316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74271-1331-4452-881E-898437D3224A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4E2EEE-26BA-EF38-8770-4D4B49411E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3650DF-EBD7-1244-E1D3-0E3B856241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DB568-9709-4CEA-A565-5ED5DEAE5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61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1C531-2026-422A-AC09-D689914D3051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3C417-27E4-4FB8-9B77-C7EDFB723A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838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CD8070-D9CD-8D41-1F42-C33AE22D6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767F854-6F87-EA0C-1A9B-AB8A1703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A3AC097A-484F-D4FF-B96D-5C68211E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4903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2C1D20F5-CE80-6AB5-012B-ED08711CB1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191999 w 12192000"/>
              <a:gd name="connsiteY3" fmla="*/ 6858000 h 6858000"/>
              <a:gd name="connsiteX4" fmla="*/ 12191999 w 12192000"/>
              <a:gd name="connsiteY4" fmla="*/ 3430270 h 6858000"/>
              <a:gd name="connsiteX5" fmla="*/ 8764269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191999" y="6858000"/>
                </a:lnTo>
                <a:lnTo>
                  <a:pt x="12191999" y="3430270"/>
                </a:lnTo>
                <a:cubicBezTo>
                  <a:pt x="12191999" y="5329555"/>
                  <a:pt x="10662919" y="6858000"/>
                  <a:pt x="8764269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65A9FB47-03F0-836A-5245-19852DA4EDB5}"/>
              </a:ext>
            </a:extLst>
          </p:cNvPr>
          <p:cNvSpPr/>
          <p:nvPr/>
        </p:nvSpPr>
        <p:spPr>
          <a:xfrm>
            <a:off x="8764269" y="3430270"/>
            <a:ext cx="3427730" cy="3427729"/>
          </a:xfrm>
          <a:custGeom>
            <a:avLst/>
            <a:gdLst>
              <a:gd name="connsiteX0" fmla="*/ 3427730 w 3427730"/>
              <a:gd name="connsiteY0" fmla="*/ 0 h 3427729"/>
              <a:gd name="connsiteX1" fmla="*/ 0 w 3427730"/>
              <a:gd name="connsiteY1" fmla="*/ 3427730 h 3427729"/>
              <a:gd name="connsiteX2" fmla="*/ 3427730 w 3427730"/>
              <a:gd name="connsiteY2" fmla="*/ 3427730 h 3427729"/>
              <a:gd name="connsiteX3" fmla="*/ 3427730 w 3427730"/>
              <a:gd name="connsiteY3" fmla="*/ 0 h 342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730" h="3427729">
                <a:moveTo>
                  <a:pt x="3427730" y="0"/>
                </a:moveTo>
                <a:cubicBezTo>
                  <a:pt x="3427730" y="1899285"/>
                  <a:pt x="1898650" y="3427730"/>
                  <a:pt x="0" y="3427730"/>
                </a:cubicBezTo>
                <a:lnTo>
                  <a:pt x="3427730" y="3427730"/>
                </a:lnTo>
                <a:lnTo>
                  <a:pt x="3427730" y="0"/>
                </a:lnTo>
                <a:close/>
              </a:path>
            </a:pathLst>
          </a:custGeom>
          <a:solidFill>
            <a:srgbClr val="13818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0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3D96DD-D849-71BA-6111-25ADD9B57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E797736F-CF0D-0124-7BE7-75B7E68531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1150" y="341630"/>
            <a:ext cx="6174740" cy="6174740"/>
          </a:xfrm>
          <a:custGeom>
            <a:avLst/>
            <a:gdLst>
              <a:gd name="connsiteX0" fmla="*/ 3087371 w 6174740"/>
              <a:gd name="connsiteY0" fmla="*/ 0 h 6174740"/>
              <a:gd name="connsiteX1" fmla="*/ 4813490 w 6174740"/>
              <a:gd name="connsiteY1" fmla="*/ 527309 h 6174740"/>
              <a:gd name="connsiteX2" fmla="*/ 4992272 w 6174740"/>
              <a:gd name="connsiteY2" fmla="*/ 661004 h 6174740"/>
              <a:gd name="connsiteX3" fmla="*/ 5051169 w 6174740"/>
              <a:gd name="connsiteY3" fmla="*/ 705048 h 6174740"/>
              <a:gd name="connsiteX4" fmla="*/ 5270421 w 6174740"/>
              <a:gd name="connsiteY4" fmla="*/ 904320 h 6174740"/>
              <a:gd name="connsiteX5" fmla="*/ 6174740 w 6174740"/>
              <a:gd name="connsiteY5" fmla="*/ 3087370 h 6174740"/>
              <a:gd name="connsiteX6" fmla="*/ 6035981 w 6174740"/>
              <a:gd name="connsiteY6" fmla="*/ 4005410 h 6174740"/>
              <a:gd name="connsiteX7" fmla="*/ 5802213 w 6174740"/>
              <a:gd name="connsiteY7" fmla="*/ 4558935 h 6174740"/>
              <a:gd name="connsiteX8" fmla="*/ 4559217 w 6174740"/>
              <a:gd name="connsiteY8" fmla="*/ 5802085 h 6174740"/>
              <a:gd name="connsiteX9" fmla="*/ 3557662 w 6174740"/>
              <a:gd name="connsiteY9" fmla="*/ 6139164 h 6174740"/>
              <a:gd name="connsiteX10" fmla="*/ 3403119 w 6174740"/>
              <a:gd name="connsiteY10" fmla="*/ 6158799 h 6174740"/>
              <a:gd name="connsiteX11" fmla="*/ 3246290 w 6174740"/>
              <a:gd name="connsiteY11" fmla="*/ 6170723 h 6174740"/>
              <a:gd name="connsiteX12" fmla="*/ 3087370 w 6174740"/>
              <a:gd name="connsiteY12" fmla="*/ 6174740 h 6174740"/>
              <a:gd name="connsiteX13" fmla="*/ 2928506 w 6174740"/>
              <a:gd name="connsiteY13" fmla="*/ 6170723 h 6174740"/>
              <a:gd name="connsiteX14" fmla="*/ 0 w 6174740"/>
              <a:gd name="connsiteY14" fmla="*/ 3087370 h 6174740"/>
              <a:gd name="connsiteX15" fmla="*/ 3087371 w 6174740"/>
              <a:gd name="connsiteY15" fmla="*/ 0 h 617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74740" h="6174740">
                <a:moveTo>
                  <a:pt x="3087371" y="0"/>
                </a:moveTo>
                <a:cubicBezTo>
                  <a:pt x="3726736" y="0"/>
                  <a:pt x="4320739" y="194400"/>
                  <a:pt x="4813490" y="527309"/>
                </a:cubicBezTo>
                <a:lnTo>
                  <a:pt x="4992272" y="661004"/>
                </a:lnTo>
                <a:lnTo>
                  <a:pt x="5051169" y="705048"/>
                </a:lnTo>
                <a:cubicBezTo>
                  <a:pt x="5127411" y="767969"/>
                  <a:pt x="5200581" y="834479"/>
                  <a:pt x="5270421" y="904320"/>
                </a:cubicBezTo>
                <a:cubicBezTo>
                  <a:pt x="5829142" y="1463040"/>
                  <a:pt x="6174740" y="2234883"/>
                  <a:pt x="6174740" y="3087370"/>
                </a:cubicBezTo>
                <a:cubicBezTo>
                  <a:pt x="6174740" y="3407053"/>
                  <a:pt x="6126163" y="3715395"/>
                  <a:pt x="6035981" y="4005410"/>
                </a:cubicBezTo>
                <a:cubicBezTo>
                  <a:pt x="5975860" y="4198754"/>
                  <a:pt x="5897249" y="4383952"/>
                  <a:pt x="5802213" y="4558935"/>
                </a:cubicBezTo>
                <a:cubicBezTo>
                  <a:pt x="5517105" y="5083885"/>
                  <a:pt x="5084177" y="5516897"/>
                  <a:pt x="4559217" y="5802085"/>
                </a:cubicBezTo>
                <a:cubicBezTo>
                  <a:pt x="4252991" y="5968444"/>
                  <a:pt x="3915448" y="6084501"/>
                  <a:pt x="3557662" y="6139164"/>
                </a:cubicBezTo>
                <a:cubicBezTo>
                  <a:pt x="3506550" y="6146972"/>
                  <a:pt x="3455025" y="6153528"/>
                  <a:pt x="3403119" y="6158799"/>
                </a:cubicBezTo>
                <a:cubicBezTo>
                  <a:pt x="3351213" y="6164070"/>
                  <a:pt x="3298926" y="6168055"/>
                  <a:pt x="3246290" y="6170723"/>
                </a:cubicBezTo>
                <a:lnTo>
                  <a:pt x="3087370" y="6174740"/>
                </a:lnTo>
                <a:lnTo>
                  <a:pt x="2928506" y="6170723"/>
                </a:lnTo>
                <a:cubicBezTo>
                  <a:pt x="1297346" y="6088026"/>
                  <a:pt x="0" y="4739065"/>
                  <a:pt x="0" y="3087370"/>
                </a:cubicBezTo>
                <a:cubicBezTo>
                  <a:pt x="0" y="1382395"/>
                  <a:pt x="1382395" y="0"/>
                  <a:pt x="308737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F91FFF6-4C03-7D93-625D-47EC29924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40" y="1097281"/>
            <a:ext cx="4663440" cy="5562599"/>
          </a:xfrm>
        </p:spPr>
        <p:txBody>
          <a:bodyPr/>
          <a:lstStyle>
            <a:lvl1pPr algn="l"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chemeClr val="bg1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8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marL="3429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8001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12573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6573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21145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969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BA04DC2-40A0-83AD-C210-4FB4ACA4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54E0DCD-021D-F45C-2EDF-22567DC72B9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4253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21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E1843D4-49AC-1F6A-A790-A50BD02B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D165736-A4CD-E14C-E750-388DB8D36E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7641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495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1DDF331-2770-C4DD-6ACE-560DF3BAD0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3400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270E1-4BAB-A5BC-91CF-58DB05B92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8804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76EB2BD-F2B4-D605-EF79-8FBD2DA6A4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598F62C9-8BAB-8957-DA8D-D17A7AC685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5334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cubicBezTo>
                  <a:pt x="12192000" y="3799205"/>
                  <a:pt x="9133205" y="6858000"/>
                  <a:pt x="5334000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62635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0FFDF-0F1C-1BDE-2C7C-6F1EEA51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42A32B-87BF-A1C4-AE44-6C01AC3A9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279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  <p:sldLayoutId id="2147483663" r:id="rId4"/>
    <p:sldLayoutId id="2147483669" r:id="rId5"/>
    <p:sldLayoutId id="2147483664" r:id="rId6"/>
    <p:sldLayoutId id="2147483668" r:id="rId7"/>
    <p:sldLayoutId id="2147483665" r:id="rId8"/>
    <p:sldLayoutId id="2147483651" r:id="rId9"/>
    <p:sldLayoutId id="2147483661" r:id="rId10"/>
    <p:sldLayoutId id="2147483662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006AD5E-8059-51D8-7B2E-A3A2EF52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08" y="4317863"/>
            <a:ext cx="10515600" cy="972343"/>
          </a:xfrm>
        </p:spPr>
        <p:txBody>
          <a:bodyPr>
            <a:noAutofit/>
          </a:bodyPr>
          <a:lstStyle/>
          <a:p>
            <a:r>
              <a:rPr lang="ru-RU" sz="2800" b="1" dirty="0"/>
              <a:t>Результаты Всероссийских проверочных работ   </a:t>
            </a:r>
            <a:br>
              <a:rPr lang="ru-RU" sz="2800" b="1" dirty="0"/>
            </a:br>
            <a:r>
              <a:rPr lang="ru-RU" sz="2800" b="1" dirty="0"/>
              <a:t>в  Приморском крае в 2026 году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ОКРУЖАЮЩИЙ МИР</a:t>
            </a:r>
          </a:p>
        </p:txBody>
      </p:sp>
    </p:spTree>
    <p:extLst>
      <p:ext uri="{BB962C8B-B14F-4D97-AF65-F5344CB8AC3E}">
        <p14:creationId xmlns:p14="http://schemas.microsoft.com/office/powerpoint/2010/main" val="2056701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7200" b="1" dirty="0"/>
              <a:t>Основные результаты </a:t>
            </a:r>
          </a:p>
          <a:p>
            <a:pPr algn="ctr"/>
            <a:r>
              <a:rPr lang="ru-RU" sz="7200" b="1" dirty="0"/>
              <a:t>по окружающему миру (4 </a:t>
            </a:r>
            <a:r>
              <a:rPr lang="ru-RU" sz="7200" b="1" dirty="0" err="1"/>
              <a:t>кл</a:t>
            </a:r>
            <a:r>
              <a:rPr lang="ru-RU" sz="7200" b="1" dirty="0"/>
              <a:t>.):</a:t>
            </a:r>
          </a:p>
          <a:p>
            <a:pPr algn="ctr"/>
            <a:endParaRPr lang="ru-RU" sz="4400" b="1" dirty="0"/>
          </a:p>
          <a:p>
            <a:pPr marL="457200" indent="-457200" algn="ctr">
              <a:buFontTx/>
              <a:buChar char="-"/>
            </a:pPr>
            <a:r>
              <a:rPr lang="ru-RU" sz="6600" dirty="0"/>
              <a:t>распределение первичных баллов;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выполнение заданий группами участников;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статистика по отметкам;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достижение планируемых результатов;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сравнение отметок с отметками по журналу.</a:t>
            </a:r>
          </a:p>
          <a:p>
            <a:pPr marL="457200" indent="-457200" algn="just">
              <a:buFontTx/>
              <a:buChar char="-"/>
            </a:pPr>
            <a:endParaRPr lang="ru-RU" sz="6600" dirty="0"/>
          </a:p>
          <a:p>
            <a:pPr marL="457200" indent="-457200" algn="just">
              <a:buFontTx/>
              <a:buChar char="-"/>
            </a:pP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950922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4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3CB051-37E9-4C2C-96E6-3485CA9348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0"/>
          <a:stretch/>
        </p:blipFill>
        <p:spPr>
          <a:xfrm>
            <a:off x="2634144" y="1691641"/>
            <a:ext cx="6537120" cy="402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63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586EBA-049F-4013-8C1E-A111617F8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796" y="782390"/>
            <a:ext cx="7939830" cy="529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6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895945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Статистика по отметкам, 4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CF4400-CABE-401A-B992-E1B3B2D16A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0"/>
          <a:stretch/>
        </p:blipFill>
        <p:spPr>
          <a:xfrm>
            <a:off x="1886999" y="1490305"/>
            <a:ext cx="8602560" cy="525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56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4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5B2BDD87-5FB2-48C0-AC8F-554AAE1D14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7394148"/>
              </p:ext>
            </p:extLst>
          </p:nvPr>
        </p:nvGraphicFramePr>
        <p:xfrm>
          <a:off x="504737" y="805343"/>
          <a:ext cx="11021735" cy="5772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6352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1529" y="248868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4 класс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123EFE-3E05-4C63-85C2-CD15A28099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9"/>
          <a:stretch/>
        </p:blipFill>
        <p:spPr>
          <a:xfrm>
            <a:off x="2184111" y="1017165"/>
            <a:ext cx="7823778" cy="482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072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1529" y="248868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4 класс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1F111BD4-D062-4EC9-A585-BB5D3AC91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485725"/>
              </p:ext>
            </p:extLst>
          </p:nvPr>
        </p:nvGraphicFramePr>
        <p:xfrm>
          <a:off x="419449" y="1035050"/>
          <a:ext cx="11308359" cy="561811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67205">
                  <a:extLst>
                    <a:ext uri="{9D8B030D-6E8A-4147-A177-3AD203B41FA5}">
                      <a16:colId xmlns:a16="http://schemas.microsoft.com/office/drawing/2014/main" val="4149551263"/>
                    </a:ext>
                  </a:extLst>
                </a:gridCol>
                <a:gridCol w="10441154">
                  <a:extLst>
                    <a:ext uri="{9D8B030D-6E8A-4147-A177-3AD203B41FA5}">
                      <a16:colId xmlns:a16="http://schemas.microsoft.com/office/drawing/2014/main" val="2346425439"/>
                    </a:ext>
                  </a:extLst>
                </a:gridCol>
              </a:tblGrid>
              <a:tr h="304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НОО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907368540"/>
                  </a:ext>
                </a:extLst>
              </a:tr>
              <a:tr h="454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Б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1. Распознавать изученные объекты и явления живой и неживой природы по их описанию, рисункам и фотографиям, различать их в окружающем мире. Сравнивать объекты живой и неживой природы на основе их внешних признаков и известных характерных свойств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2996586032"/>
                  </a:ext>
                </a:extLst>
              </a:tr>
              <a:tr h="3791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2. Использовать знания о взаимосвязях в природе для объяснения простейших явлений и процессов в природе (в том числе смены дня и ночи, смены времен года, сезонных изменений в природе своей местности, причины смены природных зон)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21830589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3.1. Распознавать изученные объекты и явления живой и неживой природы по их описанию, рисункам и фотографиям, различать их в окружающем мире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9002439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3.2. Распознавать изученные объекты и явления живой и неживой природы по их описанию, рисункам и фотографиям, различать их в окружающем мире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23253788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3.3. Группировать изученные объекты живой и неживой природы; проводить простейшие классификации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30739541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4. Распознавать изученные объекты и явления живой и неживой природы по их описанию, рисункам и фотографиям, различать их в окружающем мире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41581641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5. Осознавать возможные последствия вредных привычек для здоровья и жизни человека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4014397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6.1. Проводить по предложенному (самостоятельно составленному) плану или выдвинутому предположению несложные наблюдения, опыты с объектами природы с использованием простейшего лабораторного оборудования и измерительных приборов, следуя правилам безопасного труда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4254826516"/>
                  </a:ext>
                </a:extLst>
              </a:tr>
              <a:tr h="678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6.2. Проводить по предложенному (самостоятельно составленному) плану или выдвинутому предположению несложные наблюдения, опыты с объектами природы с использованием простейшего лабораторного оборудования и измерительных приборов, следуя правилам безопасного труда. Создавать по заданному плану собственные развернутые высказывания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1054422480"/>
                  </a:ext>
                </a:extLst>
              </a:tr>
              <a:tr h="604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6.3. Проводить по предложенному (самостоятельно составленному) плану или выдвинутому предположению несложные наблюдения, опыты с объектами природы с использованием простейшего лабораторного оборудования и измерительных приборов, следуя правилам безопасного труда. Создавать по заданному плану собственные развернутые высказывания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3572802233"/>
                  </a:ext>
                </a:extLst>
              </a:tr>
              <a:tr h="604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7.1. Соблюдать правила безопасного поведения при использовании объектов транспортной инфраструктуры населенного пункта, в театрах, кинотеатрах, торговых центрах, парках и зонах отдыха, учреждениях культуры (музеях, библиотеках и других); соблюдать правила безопасного поведения при езде на велосипеде, самокате и других средствах индивидуальной мобильности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3895577015"/>
                  </a:ext>
                </a:extLst>
              </a:tr>
              <a:tr h="604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7.2. Соблюдать правила безопасного поведения при использовании объектов транспортной инфраструктуры населенного пункта, в театрах, кинотеатрах, торговых центрах, парках и зонах отдыха, учреждениях культуры (музеях, библиотеках и других); соблюдать правила безопасного поведения при езде на велосипеде, самокате и других средствах индивидуальной мобильности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1412391792"/>
                  </a:ext>
                </a:extLst>
              </a:tr>
              <a:tr h="304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8K1. Использовать различные источники информации об обществе для поиска и извлечения информации, ответов на вопросы; создавать по заданному плану собственные развернутые высказывания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3918818287"/>
                  </a:ext>
                </a:extLst>
              </a:tr>
              <a:tr h="304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8K2. Использовать различные источники информации об обществе для поиска и извлечения информации, ответов на вопросы; создавать по заданному плану собственные развернутые высказывания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3669767724"/>
                  </a:ext>
                </a:extLst>
              </a:tr>
              <a:tr h="304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8K3. Использовать различные источники информации об обществе для поиска и извлечения информации, ответов на вопросы; создавать по заданному плану собственные развернутые высказывания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32570152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9К1. Использовать различные источники информации об обществе для поиска и извлечения информации, ответов на вопросы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18302761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9К2. Использовать различные источники информации об обществе для поиска и извлечения информации, ответов на вопросы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1907849204"/>
                  </a:ext>
                </a:extLst>
              </a:tr>
              <a:tr h="903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9К3. Рассказывать о государственных праздниках России, наиболее важных событиях истории России, наиболее известных российских исторических деятелях разных периодов, достопримечательностях столицы России и родного края.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Проявлять уважение к семейным ценностям и традициям, традициям своего народа и других народов, государственным символам России. Использовать различные источники информации об обществе для поиска и извлечения информации, ответов на вопросы; создавать по заданному плану собственные развернутые высказывания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3391541109"/>
                  </a:ext>
                </a:extLst>
              </a:tr>
              <a:tr h="828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10.1. Рассказывать о государственных праздниках России, наиболее важных событиях истории России, наиболее известных российских исторических деятелях разных периодов, достопримечательностях столицы России и родного края. Описывать на основе предложенного плана государственную символику России и своего региона. Называть наиболее значимые природные объекты Всемирного наследия в России и за рубежом (в пределах изученного). Описывать на основе предложенного плана изученные объекты, выделяя их существенные признаки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4248741055"/>
                  </a:ext>
                </a:extLst>
              </a:tr>
              <a:tr h="828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10.2K1. Рассказывать о государственных праздниках России, наиболее важных событиях истории России, наиболее известных российских исторических деятелях разных периодов, достопримечательностях столицы России и родного края. Описывать на основе предложенного плана государственную символику России и своего региона. Называть наиболее значимые природные объекты Всемирного наследия в России и за рубежом (в пределах изученного). Описывать на основе предложенного плана изученные объекты, выделяя их существенные признаки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4105349454"/>
                  </a:ext>
                </a:extLst>
              </a:tr>
              <a:tr h="828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Б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10.2K2. Рассказывать о государственных праздниках России, наиболее важных событиях истории России, наиболее известных российских исторических деятелях разных периодов, достопримечательностях столицы России и родного края. Описывать на основе предложенного плана государственную символику России и своего региона. Называть наиболее значимые природные объекты Всемирного наследия в России и за рубежом (в пределах изученного). Описывать на основе предложенного плана изученные объекты, выделяя их существенные признаки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4193998258"/>
                  </a:ext>
                </a:extLst>
              </a:tr>
              <a:tr h="828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Б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10.2K3. Рассказывать о государственных праздниках России, наиболее важных событиях истории России, наиболее известных российских исторических деятелях разных периодов, достопримечательностях столицы России и родного края. Описывать на основе предложенного плана государственную символику России и своего региона. Называть наиболее значимые природные объекты Всемирного наследия в России и за рубежом (в пределах изученного). Описывать на основе предложенного плана изученные объекты, выделяя их существенные признаки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6" marR="426" marT="426" marB="0" anchor="b"/>
                </a:tc>
                <a:extLst>
                  <a:ext uri="{0D108BD9-81ED-4DB2-BD59-A6C34878D82A}">
                    <a16:rowId xmlns:a16="http://schemas.microsoft.com/office/drawing/2014/main" val="4146822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983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4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4DDC66EC-B6C2-4B71-92E3-D5E471B397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3696747"/>
              </p:ext>
            </p:extLst>
          </p:nvPr>
        </p:nvGraphicFramePr>
        <p:xfrm>
          <a:off x="446714" y="768927"/>
          <a:ext cx="11298572" cy="5941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59561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3039</TotalTime>
  <Words>981</Words>
  <Application>Microsoft Office PowerPoint</Application>
  <PresentationFormat>Широкоэкранный</PresentationFormat>
  <Paragraphs>61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Montserrat regular</vt:lpstr>
      <vt:lpstr>Тема Office</vt:lpstr>
      <vt:lpstr>Результаты Всероссийских проверочных работ    в  Приморском крае в 2026 году  ОКРУЖАЮЩИЙ МИР</vt:lpstr>
      <vt:lpstr>Презентация PowerPoint</vt:lpstr>
      <vt:lpstr>Распределение первичных баллов, 4 класс</vt:lpstr>
      <vt:lpstr>Презентация PowerPoint</vt:lpstr>
      <vt:lpstr>Статистика по отметкам, 4 класс</vt:lpstr>
      <vt:lpstr>Статистика по оценкам, 4 класс</vt:lpstr>
      <vt:lpstr>Достижение планируемых результатов, 4 класс</vt:lpstr>
      <vt:lpstr>Достижение планируемых результатов, 4 класс</vt:lpstr>
      <vt:lpstr>Сравнение отметок с отметками по журналу, 4 класс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Новожеева Елена</dc:creator>
  <cp:lastModifiedBy>Ирина А. Карташова</cp:lastModifiedBy>
  <cp:revision>735</cp:revision>
  <cp:lastPrinted>2025-06-19T07:10:59Z</cp:lastPrinted>
  <dcterms:created xsi:type="dcterms:W3CDTF">2022-06-03T19:16:13Z</dcterms:created>
  <dcterms:modified xsi:type="dcterms:W3CDTF">2026-07-08T02:03:48Z</dcterms:modified>
</cp:coreProperties>
</file>